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23"/>
  </p:notesMasterIdLst>
  <p:sldIdLst>
    <p:sldId id="256" r:id="rId3"/>
    <p:sldId id="258" r:id="rId4"/>
    <p:sldId id="260" r:id="rId5"/>
    <p:sldId id="344" r:id="rId6"/>
    <p:sldId id="339" r:id="rId7"/>
    <p:sldId id="341" r:id="rId8"/>
    <p:sldId id="343" r:id="rId9"/>
    <p:sldId id="316" r:id="rId10"/>
    <p:sldId id="317" r:id="rId11"/>
    <p:sldId id="262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</p:sldIdLst>
  <p:sldSz cx="9144000" cy="5143500" type="screen16x9"/>
  <p:notesSz cx="6858000" cy="9144000"/>
  <p:embeddedFontLst>
    <p:embeddedFont>
      <p:font typeface="나눔스퀘어_ac" panose="020B0600000101010101" pitchFamily="50" charset="-127"/>
      <p:regular r:id="rId24"/>
    </p:embeddedFont>
    <p:embeddedFont>
      <p:font typeface="나눔스퀘어라운드 ExtraBold" panose="020B0600000101010101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Fira Sans Extra Condensed Medium" panose="020B0600000101010101" charset="0"/>
      <p:regular r:id="rId30"/>
      <p:bold r:id="rId31"/>
      <p:italic r:id="rId32"/>
      <p:boldItalic r:id="rId33"/>
    </p:embeddedFont>
    <p:embeddedFont>
      <p:font typeface="나눔스퀘어_ac Light" panose="020B0600000101010101" pitchFamily="50" charset="-127"/>
      <p:regular r:id="rId34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_ac Bold" panose="020B0600000101010101" pitchFamily="50" charset="-127"/>
      <p:bold r:id="rId35"/>
    </p:embeddedFont>
    <p:embeddedFont>
      <p:font typeface="나눔스퀘어 ExtraBold" panose="020B0600000101010101" pitchFamily="50" charset="-127"/>
      <p:bold r:id="rId36"/>
    </p:embeddedFont>
    <p:embeddedFont>
      <p:font typeface="Cambria Math" panose="02040503050406030204" pitchFamily="18" charset="0"/>
      <p:regular r:id="rId37"/>
    </p:embeddedFont>
    <p:embeddedFont>
      <p:font typeface="Montserrat" panose="020B0600000101010101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CFF"/>
    <a:srgbClr val="C00000"/>
    <a:srgbClr val="00A0EA"/>
    <a:srgbClr val="C5EDFF"/>
    <a:srgbClr val="6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4" autoAdjust="0"/>
    <p:restoredTop sz="90108" autoAdjust="0"/>
  </p:normalViewPr>
  <p:slideViewPr>
    <p:cSldViewPr snapToGrid="0">
      <p:cViewPr>
        <p:scale>
          <a:sx n="100" d="100"/>
          <a:sy n="100" d="100"/>
        </p:scale>
        <p:origin x="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30T15:15:46.597" idx="2">
    <p:pos x="2152" y="512"/>
    <p:text>“지금까지 인류가 경험했던 그 모든 위험은 회복이 가능한 위험이었다, 
인간이 다 극복이 가능한 위험”
“그런데 바로 기후위기는 
회복이 불가능하다는 거다.”</p:text>
    <p:extLst>
      <p:ext uri="{C676402C-5697-4E1C-873F-D02D1690AC5C}">
        <p15:threadingInfo xmlns:p15="http://schemas.microsoft.com/office/powerpoint/2012/main" timeZoneBias="-540"/>
      </p:ext>
    </p:extLst>
  </p:cm>
  <p:cm authorId="1" dt="2021-09-30T16:38:44.764" idx="3">
    <p:pos x="8785" y="117"/>
    <p:text>만년 시간동안 4-5도 상승
100년동안 1도 상승, 속도의 문제</p:text>
    <p:extLst mod="1">
      <p:ext uri="{C676402C-5697-4E1C-873F-D02D1690AC5C}">
        <p15:threadingInfo xmlns:p15="http://schemas.microsoft.com/office/powerpoint/2012/main" timeZoneBias="-540"/>
      </p:ext>
    </p:extLst>
  </p:cm>
  <p:cm authorId="1" dt="2021-10-01T11:07:49.716" idx="6">
    <p:pos x="8785" y="253"/>
    <p:text>기후변화 극
탄소배출량을 줄여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  <p:cm authorId="1" dt="2021-10-01T11:10:11.926" idx="7">
    <p:pos x="8785" y="389"/>
    <p:text>fig.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1T10:52:15.243" idx="5">
    <p:pos x="5306" y="298"/>
    <p:text>충전소 대비 자동차 보급대수의 비율
전기차: 약 2대
수소차 : 약 131대 
수소충전소가 하루 70대를 충전할 수 있다는 걸 감안했을 때도 수소충전소의 구축이 부족한 실정임.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46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41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854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886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5962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2359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59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50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90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2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15389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67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20~25:</a:t>
            </a:r>
            <a:r>
              <a:rPr lang="en-US" baseline="0" dirty="0" smtClean="0"/>
              <a:t> 5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주제선정 및 서비스정의</a:t>
            </a:r>
            <a:r>
              <a:rPr lang="en-US" altLang="ko-KR" baseline="0" dirty="0" smtClean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-  </a:t>
            </a:r>
            <a:r>
              <a:rPr lang="ko-KR" altLang="en-US" baseline="0" dirty="0" err="1" smtClean="0"/>
              <a:t>수소차</a:t>
            </a:r>
            <a:r>
              <a:rPr lang="ko-KR" altLang="en-US" baseline="0" dirty="0" smtClean="0"/>
              <a:t> 이용 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 smtClean="0"/>
              <a:t>충전소 부족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충전소 위치선정 회사</a:t>
            </a:r>
            <a:r>
              <a:rPr lang="en-US" altLang="ko-KR" dirty="0" smtClean="0"/>
              <a:t>X, </a:t>
            </a:r>
            <a:r>
              <a:rPr lang="ko-KR" altLang="en-US" dirty="0" smtClean="0"/>
              <a:t>논문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정도로 부족</a:t>
            </a: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서비스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위치선정 의사결정도움 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</a:t>
            </a:r>
            <a:r>
              <a:rPr lang="en-US" dirty="0"/>
              <a:t>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82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수소차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전기차</a:t>
            </a:r>
            <a:r>
              <a:rPr lang="ko-KR" altLang="en-US" dirty="0" smtClean="0"/>
              <a:t> 둘 다 </a:t>
            </a:r>
            <a:r>
              <a:rPr lang="ko-KR" altLang="en-US" dirty="0" err="1" smtClean="0"/>
              <a:t>좋은ㄷ</a:t>
            </a:r>
            <a:r>
              <a:rPr lang="ko-KR" altLang="en-US" dirty="0" smtClean="0"/>
              <a:t> 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이런 현황 대비 비교 구축 부족 </a:t>
            </a:r>
            <a:r>
              <a:rPr lang="en-US" altLang="ko-KR" dirty="0" smtClean="0"/>
              <a:t>-&gt; 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20~25:</a:t>
            </a:r>
            <a:r>
              <a:rPr lang="en-US" baseline="0" dirty="0" smtClean="0"/>
              <a:t> 5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주제선정 및 서비스정의</a:t>
            </a:r>
            <a:r>
              <a:rPr lang="en-US" altLang="ko-KR" baseline="0" dirty="0" smtClean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-  </a:t>
            </a:r>
            <a:r>
              <a:rPr lang="ko-KR" altLang="en-US" baseline="0" dirty="0" err="1" smtClean="0"/>
              <a:t>수소차</a:t>
            </a:r>
            <a:r>
              <a:rPr lang="ko-KR" altLang="en-US" baseline="0" dirty="0" smtClean="0"/>
              <a:t> 이용 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 smtClean="0"/>
              <a:t>충전소 부족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충전소 위치선정 회사</a:t>
            </a:r>
            <a:r>
              <a:rPr lang="en-US" altLang="ko-KR" dirty="0" smtClean="0"/>
              <a:t>X, </a:t>
            </a:r>
            <a:r>
              <a:rPr lang="ko-KR" altLang="en-US" dirty="0" smtClean="0"/>
              <a:t>논문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정도로 부족</a:t>
            </a: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서비스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위치선정 의사결정도움 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</a:t>
            </a:r>
            <a:r>
              <a:rPr lang="en-US" dirty="0"/>
              <a:t>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55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20~25:</a:t>
            </a:r>
            <a:r>
              <a:rPr lang="en-US" baseline="0" dirty="0" smtClean="0"/>
              <a:t> 5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주제선정 및 서비스정의</a:t>
            </a:r>
            <a:r>
              <a:rPr lang="en-US" altLang="ko-KR" baseline="0" dirty="0" smtClean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-  </a:t>
            </a:r>
            <a:r>
              <a:rPr lang="ko-KR" altLang="en-US" baseline="0" dirty="0" err="1" smtClean="0"/>
              <a:t>수소차</a:t>
            </a:r>
            <a:r>
              <a:rPr lang="ko-KR" altLang="en-US" baseline="0" dirty="0" smtClean="0"/>
              <a:t> 이용 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 smtClean="0"/>
              <a:t>충전소 부족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충전소 위치선정 회사</a:t>
            </a:r>
            <a:r>
              <a:rPr lang="en-US" altLang="ko-KR" dirty="0" smtClean="0"/>
              <a:t>X, </a:t>
            </a:r>
            <a:r>
              <a:rPr lang="ko-KR" altLang="en-US" dirty="0" smtClean="0"/>
              <a:t>논문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정도로 부족</a:t>
            </a: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서비스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위치선정 의사결정도움 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</a:t>
            </a:r>
            <a:r>
              <a:rPr lang="en-US" dirty="0"/>
              <a:t>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75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517694" y="4819650"/>
            <a:ext cx="1447800" cy="182563"/>
          </a:xfrm>
        </p:spPr>
        <p:txBody>
          <a:bodyPr/>
          <a:lstStyle>
            <a:lvl1pPr algn="r">
              <a:defRPr sz="800" b="0" i="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/>
              <a:t>솔라시도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8507" y="4819650"/>
            <a:ext cx="1066800" cy="182563"/>
          </a:xfrm>
        </p:spPr>
        <p:txBody>
          <a:bodyPr/>
          <a:lstStyle>
            <a:lvl1pPr algn="l">
              <a:defRPr sz="850">
                <a:solidFill>
                  <a:srgbClr val="FF3921"/>
                </a:solidFill>
                <a:latin typeface="+mn-ea"/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BBAA389-F840-3241-A9D8-FCCC161CE76F}"/>
              </a:ext>
            </a:extLst>
          </p:cNvPr>
          <p:cNvSpPr/>
          <p:nvPr userDrawn="1"/>
        </p:nvSpPr>
        <p:spPr>
          <a:xfrm>
            <a:off x="0" y="106853"/>
            <a:ext cx="178507" cy="543015"/>
          </a:xfrm>
          <a:prstGeom prst="rect">
            <a:avLst/>
          </a:prstGeom>
          <a:solidFill>
            <a:srgbClr val="FF3A21"/>
          </a:solidFill>
        </p:spPr>
      </p:sp>
    </p:spTree>
    <p:extLst>
      <p:ext uri="{BB962C8B-B14F-4D97-AF65-F5344CB8AC3E}">
        <p14:creationId xmlns:p14="http://schemas.microsoft.com/office/powerpoint/2010/main" val="42645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76" r:id="rId4"/>
    <p:sldLayoutId id="214748368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한유정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정의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23605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특수목적법인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	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-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구축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현황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뉴스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정의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23605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특수목적법인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	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-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구축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현황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뉴스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554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현황 파악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67237"/>
            <a:ext cx="5209614" cy="33862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67237"/>
            <a:ext cx="5209200" cy="3390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인구현황의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송파구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67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강남구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강서구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58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 순으로 높음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자동차등록현황의 경우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인구현황과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유사하게  송파구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만대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강남구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23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만대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강서구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만대 순으로 높음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등록현황의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서초구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206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구로구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143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강동구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133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순으로 높음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67237"/>
            <a:ext cx="5209200" cy="34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28" y="1155271"/>
            <a:ext cx="5209200" cy="3398116"/>
          </a:xfrm>
          <a:prstGeom prst="rect">
            <a:avLst/>
          </a:prstGeom>
        </p:spPr>
      </p:pic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충전소 현황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5271"/>
            <a:ext cx="5209200" cy="3381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현황은 강서구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노원구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송파구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순으로 높음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수소충전소의 경우 마포구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영등포구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서초구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강동구에 위치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2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문제 정의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526" t="49257" r="48345" b="5302"/>
          <a:stretch/>
        </p:blipFill>
        <p:spPr>
          <a:xfrm>
            <a:off x="4737262" y="1691278"/>
            <a:ext cx="3090442" cy="27961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821" y="1220666"/>
            <a:ext cx="8327580" cy="75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MCLP(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최대지역커버 문제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):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제한된 시설물의 개수로 지역 수요를 최대한 커버할 수 있는지 파악하기 위한 입지 선정 모델링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분석을 위한 가정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24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Maximal Covering Location Problem (MCLP)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599" y="1934982"/>
            <a:ext cx="4381663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설비의 위치가 일정거리 이내의 수요를 커버함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(500m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Cover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되지 못한 수요는 서비스를 못하는 수요가 아니라 서비스를 받긴 하지만 서비스 받는 설비로 부터의 거리가 커버리지 밖에 있어 만족할만한 서비스 수준을 제공받지 못하는 수요를 의미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797" y="2565448"/>
            <a:ext cx="138320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커버리지 거리</a:t>
            </a:r>
            <a:endParaRPr lang="en-US" altLang="ko-KR" sz="12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(covered distance)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500m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</a:t>
            </a:r>
          </a:p>
        </p:txBody>
      </p:sp>
    </p:spTree>
    <p:extLst>
      <p:ext uri="{BB962C8B-B14F-4D97-AF65-F5344CB8AC3E}">
        <p14:creationId xmlns:p14="http://schemas.microsoft.com/office/powerpoint/2010/main" val="57027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문제 정의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Maximal Covering Location Problem (MCLP)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목적 함수</a:t>
            </a:r>
            <a:endParaRPr lang="en-US" altLang="ko-KR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298913"/>
              <a:ext cx="4885934" cy="3255148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909424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835290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141220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978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10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12663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10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1490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(250m)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1000" smtClean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100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834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902634"/>
                  </p:ext>
                </p:extLst>
              </p:nvPr>
            </p:nvGraphicFramePr>
            <p:xfrm>
              <a:off x="318526" y="1298913"/>
              <a:ext cx="4885934" cy="3255148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909424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835290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141220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6126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669" t="-111842" r="-116887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78473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669" t="-206410" r="-116887" b="-49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81076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669" t="-298750" r="-116887" b="-3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(250m)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1000" smtClean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100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834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/>
          <p:cNvSpPr/>
          <p:nvPr/>
        </p:nvSpPr>
        <p:spPr>
          <a:xfrm>
            <a:off x="5365169" y="1298913"/>
            <a:ext cx="3557851" cy="354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 </a:t>
            </a:r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등록대수 </a:t>
            </a:r>
            <a:r>
              <a:rPr lang="en-US" altLang="ko-KR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등록대수에</a:t>
            </a:r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가중치를 곱해서 통합된 가중치 정보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(w)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산출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 보호시설 및 기존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위치를 제외한 후보지역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(J)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설치할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개수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(K)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할당 후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할당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0,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=1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할당</a:t>
            </a:r>
          </a:p>
          <a:p>
            <a:pPr marL="285750" lvl="0" indent="-28575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6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입지선정지수 개발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blipFill>
                <a:blip r:embed="rId3"/>
                <a:stretch>
                  <a:fillRect b="-10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85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0.1090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0.0153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-0.0137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최적화 문제 정의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404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제거된 항목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9247" y="1129417"/>
            <a:ext cx="8213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학교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유치원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고압가스 안전관리법에 따라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 보호시설까지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이상의 안전거리를 유지해야함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4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178" y="4462146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0487" y="4449042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5929798" y="2837985"/>
            <a:ext cx="1964372" cy="16110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32406" y="4449042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분포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9" y="2857127"/>
            <a:ext cx="2256962" cy="15948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21" y="2845413"/>
            <a:ext cx="2051026" cy="16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5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5842" y="4286482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MCLP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 결과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(100m x 100m)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D73916-A367-4161-BB94-163B55FB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0" y="1187847"/>
            <a:ext cx="3510972" cy="297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49358-0CC5-467D-9FA1-26149524F4C1}"/>
              </a:ext>
            </a:extLst>
          </p:cNvPr>
          <p:cNvSpPr txBox="1"/>
          <p:nvPr/>
        </p:nvSpPr>
        <p:spPr>
          <a:xfrm>
            <a:off x="5020175" y="1302732"/>
            <a:ext cx="3501734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등록대수 데이터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행정동 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격자형 데이터로 변환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로지스틱 회귀분석을 통한 가중치 재 산정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MCLP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7ABF810-D71E-49AD-AF5C-2A84A8866816}"/>
              </a:ext>
            </a:extLst>
          </p:cNvPr>
          <p:cNvCxnSpPr/>
          <p:nvPr/>
        </p:nvCxnSpPr>
        <p:spPr>
          <a:xfrm>
            <a:off x="4572000" y="875323"/>
            <a:ext cx="0" cy="36727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E88990-D4C2-4F5C-A62B-D77857B08522}"/>
              </a:ext>
            </a:extLst>
          </p:cNvPr>
          <p:cNvSpPr txBox="1"/>
          <p:nvPr/>
        </p:nvSpPr>
        <p:spPr>
          <a:xfrm>
            <a:off x="4865489" y="789170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향후 분석 계획</a:t>
            </a: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충전소 최적입지선정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67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378956" y="1518162"/>
            <a:ext cx="154736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53"/>
              </a:lnSpc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SMP(System Marginal Price</a:t>
            </a:r>
            <a:r>
              <a:rPr 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r">
              <a:lnSpc>
                <a:spcPts val="1053"/>
              </a:lnSpc>
            </a:pPr>
            <a:r>
              <a:rPr 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계통한계가격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24214" y="1430276"/>
            <a:ext cx="190492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"/>
              </a:lnSpc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RPS(Renewable Portfolio Standard</a:t>
            </a:r>
          </a:p>
          <a:p>
            <a:pPr>
              <a:lnSpc>
                <a:spcPts val="1080"/>
              </a:lnSpc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</a:t>
            </a: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의무화</a:t>
            </a: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제도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1080"/>
              </a:lnSpc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ts val="1080"/>
              </a:lnSpc>
            </a:pP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(Renewable Energy Certificate)</a:t>
            </a: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신재생에너지</a:t>
            </a: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공급인증서</a:t>
            </a: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868C0FC2-DC7F-5F4D-AB7F-31F83BE1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솔라시도</a:t>
            </a:r>
            <a:endParaRPr 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3FB5A92-F4FE-7843-B5F5-4163728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23B03E-CCA5-EB4E-8742-B236D8819CBC}"/>
              </a:ext>
            </a:extLst>
          </p:cNvPr>
          <p:cNvSpPr/>
          <p:nvPr/>
        </p:nvSpPr>
        <p:spPr>
          <a:xfrm>
            <a:off x="4378209" y="1195277"/>
            <a:ext cx="2236846" cy="1117363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B9C7-E0EA-4549-9D74-3B67C987717A}"/>
              </a:ext>
            </a:extLst>
          </p:cNvPr>
          <p:cNvSpPr/>
          <p:nvPr/>
        </p:nvSpPr>
        <p:spPr>
          <a:xfrm>
            <a:off x="2019300" y="1195277"/>
            <a:ext cx="2282444" cy="1117363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C3524-A301-0641-A869-76D59464A08D}"/>
              </a:ext>
            </a:extLst>
          </p:cNvPr>
          <p:cNvSpPr/>
          <p:nvPr/>
        </p:nvSpPr>
        <p:spPr>
          <a:xfrm>
            <a:off x="3952392" y="1339404"/>
            <a:ext cx="727837" cy="626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175D0-6E4C-344B-823B-755163A86C4D}"/>
              </a:ext>
            </a:extLst>
          </p:cNvPr>
          <p:cNvSpPr txBox="1"/>
          <p:nvPr/>
        </p:nvSpPr>
        <p:spPr>
          <a:xfrm>
            <a:off x="4027051" y="1960252"/>
            <a:ext cx="73930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소규모발전소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F357C-3A74-6B46-8C36-0DA0EC0DC663}"/>
              </a:ext>
            </a:extLst>
          </p:cNvPr>
          <p:cNvSpPr txBox="1"/>
          <p:nvPr/>
        </p:nvSpPr>
        <p:spPr>
          <a:xfrm>
            <a:off x="4786576" y="3477610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전력거래소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3C6A5A-8AA1-3845-AB59-BB2BF6C21F27}"/>
              </a:ext>
            </a:extLst>
          </p:cNvPr>
          <p:cNvGrpSpPr/>
          <p:nvPr/>
        </p:nvGrpSpPr>
        <p:grpSpPr>
          <a:xfrm>
            <a:off x="4745515" y="2788364"/>
            <a:ext cx="664319" cy="691393"/>
            <a:chOff x="3927441" y="4456482"/>
            <a:chExt cx="1219200" cy="1238266"/>
          </a:xfrm>
        </p:grpSpPr>
        <p:pic>
          <p:nvPicPr>
            <p:cNvPr id="52" name="Picture 4" descr="Buildings, center, mal, mall, shopping">
              <a:extLst>
                <a:ext uri="{FF2B5EF4-FFF2-40B4-BE49-F238E27FC236}">
                  <a16:creationId xmlns:a16="http://schemas.microsoft.com/office/drawing/2014/main" id="{FF674D1C-1222-2844-BB69-513F784B1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441" y="4475548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C7FD05D-2BE7-BA42-A82B-9EA0C56EA318}"/>
                </a:ext>
              </a:extLst>
            </p:cNvPr>
            <p:cNvSpPr/>
            <p:nvPr/>
          </p:nvSpPr>
          <p:spPr>
            <a:xfrm>
              <a:off x="4350610" y="4456482"/>
              <a:ext cx="372862" cy="372862"/>
            </a:xfrm>
            <a:prstGeom prst="ellipse">
              <a:avLst/>
            </a:prstGeom>
            <a:solidFill>
              <a:srgbClr val="ED5C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4" name="Picture 6" descr="Flash, light, power, storm, charge, energy, lamp">
              <a:extLst>
                <a:ext uri="{FF2B5EF4-FFF2-40B4-BE49-F238E27FC236}">
                  <a16:creationId xmlns:a16="http://schemas.microsoft.com/office/drawing/2014/main" id="{10FD5996-A03E-5E4F-87AF-36164E746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43" y="4466032"/>
              <a:ext cx="372845" cy="37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0" descr="Electric, electricity, energy, power, pylon">
            <a:extLst>
              <a:ext uri="{FF2B5EF4-FFF2-40B4-BE49-F238E27FC236}">
                <a16:creationId xmlns:a16="http://schemas.microsoft.com/office/drawing/2014/main" id="{5CF62CDF-1803-9942-80C7-161F172F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36" y="1250629"/>
            <a:ext cx="687246" cy="70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8613F-E616-9240-AC63-59C2C61ACEED}"/>
              </a:ext>
            </a:extLst>
          </p:cNvPr>
          <p:cNvSpPr txBox="1"/>
          <p:nvPr/>
        </p:nvSpPr>
        <p:spPr>
          <a:xfrm>
            <a:off x="2050166" y="1966226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SMP</a:t>
            </a: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한국전력 판매가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CA0D5BA-21A4-844D-8300-D2C849615C0E}"/>
              </a:ext>
            </a:extLst>
          </p:cNvPr>
          <p:cNvCxnSpPr>
            <a:cxnSpLocks/>
          </p:cNvCxnSpPr>
          <p:nvPr/>
        </p:nvCxnSpPr>
        <p:spPr>
          <a:xfrm>
            <a:off x="2838154" y="1615651"/>
            <a:ext cx="85520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C990B1-2F19-A547-BE69-634E2A2512D3}"/>
              </a:ext>
            </a:extLst>
          </p:cNvPr>
          <p:cNvCxnSpPr>
            <a:cxnSpLocks/>
          </p:cNvCxnSpPr>
          <p:nvPr/>
        </p:nvCxnSpPr>
        <p:spPr>
          <a:xfrm flipH="1">
            <a:off x="2838154" y="1779506"/>
            <a:ext cx="85520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0528D0C-1F51-A84E-AC96-A3F94A800D7E}"/>
              </a:ext>
            </a:extLst>
          </p:cNvPr>
          <p:cNvSpPr txBox="1"/>
          <p:nvPr/>
        </p:nvSpPr>
        <p:spPr>
          <a:xfrm>
            <a:off x="2970134" y="1401301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9576D9-385D-BE4E-A5E2-C473B089AAEA}"/>
              </a:ext>
            </a:extLst>
          </p:cNvPr>
          <p:cNvSpPr txBox="1"/>
          <p:nvPr/>
        </p:nvSpPr>
        <p:spPr>
          <a:xfrm>
            <a:off x="2970134" y="1797061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70364-7441-4A48-9FEF-9EEDA2F69E7E}"/>
              </a:ext>
            </a:extLst>
          </p:cNvPr>
          <p:cNvSpPr txBox="1"/>
          <p:nvPr/>
        </p:nvSpPr>
        <p:spPr>
          <a:xfrm>
            <a:off x="2803458" y="1072849"/>
            <a:ext cx="76284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pic>
        <p:nvPicPr>
          <p:cNvPr id="30" name="Picture 12" descr="Cooling, factory, illustration, industry, oil, pipe, power">
            <a:extLst>
              <a:ext uri="{FF2B5EF4-FFF2-40B4-BE49-F238E27FC236}">
                <a16:creationId xmlns:a16="http://schemas.microsoft.com/office/drawing/2014/main" id="{3DA00863-6F8F-544A-85FB-B4E10EA1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830" y="1261986"/>
            <a:ext cx="687246" cy="70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D09A815-0E5C-4045-A8E6-F764BC3B4084}"/>
              </a:ext>
            </a:extLst>
          </p:cNvPr>
          <p:cNvSpPr txBox="1"/>
          <p:nvPr/>
        </p:nvSpPr>
        <p:spPr>
          <a:xfrm>
            <a:off x="5792725" y="1960397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</a:t>
            </a:r>
          </a:p>
          <a:p>
            <a:pPr algn="ctr"/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생산공급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인증서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BE6CFB6-DBB5-EA4E-AD18-9A03F32CFDF2}"/>
              </a:ext>
            </a:extLst>
          </p:cNvPr>
          <p:cNvCxnSpPr>
            <a:cxnSpLocks/>
          </p:cNvCxnSpPr>
          <p:nvPr/>
        </p:nvCxnSpPr>
        <p:spPr>
          <a:xfrm>
            <a:off x="4920076" y="1615651"/>
            <a:ext cx="85520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CFFA77-3E46-214A-BB8A-614DF1762DFA}"/>
              </a:ext>
            </a:extLst>
          </p:cNvPr>
          <p:cNvCxnSpPr>
            <a:cxnSpLocks/>
          </p:cNvCxnSpPr>
          <p:nvPr/>
        </p:nvCxnSpPr>
        <p:spPr>
          <a:xfrm flipH="1">
            <a:off x="4920076" y="1779506"/>
            <a:ext cx="85520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F6A39D3-75AB-B548-B38D-9F11ED84D622}"/>
              </a:ext>
            </a:extLst>
          </p:cNvPr>
          <p:cNvSpPr txBox="1"/>
          <p:nvPr/>
        </p:nvSpPr>
        <p:spPr>
          <a:xfrm>
            <a:off x="5052056" y="1401301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7E5180-7283-9242-8AE8-04B0C2686F74}"/>
              </a:ext>
            </a:extLst>
          </p:cNvPr>
          <p:cNvSpPr txBox="1"/>
          <p:nvPr/>
        </p:nvSpPr>
        <p:spPr>
          <a:xfrm>
            <a:off x="5087110" y="1797061"/>
            <a:ext cx="575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 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EBDC7-2EF6-724D-ACD5-DA99E9F977F2}"/>
              </a:ext>
            </a:extLst>
          </p:cNvPr>
          <p:cNvSpPr txBox="1"/>
          <p:nvPr/>
        </p:nvSpPr>
        <p:spPr>
          <a:xfrm>
            <a:off x="4964737" y="1092962"/>
            <a:ext cx="106071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수익 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(RPS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제도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AC188-BCBC-3148-8085-81FAD501D978}"/>
              </a:ext>
            </a:extLst>
          </p:cNvPr>
          <p:cNvSpPr txBox="1"/>
          <p:nvPr/>
        </p:nvSpPr>
        <p:spPr>
          <a:xfrm>
            <a:off x="3910021" y="292381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발전량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A355B-C1EF-BE46-A55B-243358B05EB7}"/>
              </a:ext>
            </a:extLst>
          </p:cNvPr>
          <p:cNvSpPr txBox="1"/>
          <p:nvPr/>
        </p:nvSpPr>
        <p:spPr>
          <a:xfrm>
            <a:off x="3800017" y="3283525"/>
            <a:ext cx="7393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인센티브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DA35-2FB8-DE4F-B978-65034097DAA4}"/>
              </a:ext>
            </a:extLst>
          </p:cNvPr>
          <p:cNvSpPr txBox="1"/>
          <p:nvPr/>
        </p:nvSpPr>
        <p:spPr>
          <a:xfrm>
            <a:off x="5652727" y="3093087"/>
            <a:ext cx="127214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sz="700" dirty="0"/>
              <a:t>안정적인 전력 </a:t>
            </a:r>
            <a:r>
              <a:rPr lang="ko-KR" altLang="en-US" sz="700"/>
              <a:t>제공을 위한</a:t>
            </a:r>
            <a:endParaRPr lang="en-US" altLang="ko-KR" sz="700" dirty="0"/>
          </a:p>
          <a:p>
            <a:r>
              <a:rPr lang="ko-KR" altLang="en-US" sz="700" dirty="0"/>
              <a:t>자료로 활용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A7DA9C-2214-2545-8AC6-FC3865D99E51}"/>
              </a:ext>
            </a:extLst>
          </p:cNvPr>
          <p:cNvGrpSpPr/>
          <p:nvPr/>
        </p:nvGrpSpPr>
        <p:grpSpPr>
          <a:xfrm>
            <a:off x="2970134" y="2719140"/>
            <a:ext cx="687246" cy="704241"/>
            <a:chOff x="3670395" y="4373471"/>
            <a:chExt cx="1219200" cy="12192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25273CD-92F0-8845-8758-9EF67A27AF01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solidFill>
              <a:srgbClr val="E9F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50" name="Picture 4" descr="Avoid, greeting, handshake, stop">
              <a:extLst>
                <a:ext uri="{FF2B5EF4-FFF2-40B4-BE49-F238E27FC236}">
                  <a16:creationId xmlns:a16="http://schemas.microsoft.com/office/drawing/2014/main" id="{9D3CE5C1-4EE5-074C-907D-439C3EB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89844" l="7813" r="90625">
                          <a14:foregroundMark x1="7813" y1="46875" x2="7813" y2="46875"/>
                          <a14:foregroundMark x1="90625" y1="44531" x2="90625" y2="44531"/>
                          <a14:backgroundMark x1="48438" y1="33594" x2="60156" y2="10156"/>
                          <a14:backgroundMark x1="35156" y1="25000" x2="46094" y2="25000"/>
                          <a14:backgroundMark x1="67188" y1="27344" x2="54688" y2="25000"/>
                          <a14:backgroundMark x1="68750" y1="18750" x2="64063" y2="21875"/>
                          <a14:backgroundMark x1="28906" y1="10156" x2="36719" y2="21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95" y="437347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54F5D3D-8502-0B4E-A937-49D2A81AA6D0}"/>
                </a:ext>
              </a:extLst>
            </p:cNvPr>
            <p:cNvSpPr/>
            <p:nvPr/>
          </p:nvSpPr>
          <p:spPr>
            <a:xfrm>
              <a:off x="3749040" y="4489902"/>
              <a:ext cx="1061910" cy="10619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13BB8C-9E98-0545-B19E-863582A16021}"/>
              </a:ext>
            </a:extLst>
          </p:cNvPr>
          <p:cNvSpPr txBox="1"/>
          <p:nvPr/>
        </p:nvSpPr>
        <p:spPr>
          <a:xfrm>
            <a:off x="3011980" y="3432435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중개사업자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F326C0A-6B86-8D49-8CEF-A04AC9D5F6D9}"/>
              </a:ext>
            </a:extLst>
          </p:cNvPr>
          <p:cNvCxnSpPr>
            <a:cxnSpLocks/>
          </p:cNvCxnSpPr>
          <p:nvPr/>
        </p:nvCxnSpPr>
        <p:spPr>
          <a:xfrm flipH="1">
            <a:off x="3704803" y="2227066"/>
            <a:ext cx="370613" cy="5349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604159-8021-3441-BE74-E208F9C59F85}"/>
              </a:ext>
            </a:extLst>
          </p:cNvPr>
          <p:cNvCxnSpPr>
            <a:cxnSpLocks/>
          </p:cNvCxnSpPr>
          <p:nvPr/>
        </p:nvCxnSpPr>
        <p:spPr>
          <a:xfrm flipV="1">
            <a:off x="3613048" y="2183287"/>
            <a:ext cx="384125" cy="5358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42BBED-4CC2-094D-AB0D-93A55734B178}"/>
              </a:ext>
            </a:extLst>
          </p:cNvPr>
          <p:cNvSpPr txBox="1"/>
          <p:nvPr/>
        </p:nvSpPr>
        <p:spPr>
          <a:xfrm>
            <a:off x="3180795" y="2416751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수익 정산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E817A-20E1-834E-93D8-74B8043637FF}"/>
              </a:ext>
            </a:extLst>
          </p:cNvPr>
          <p:cNvSpPr txBox="1"/>
          <p:nvPr/>
        </p:nvSpPr>
        <p:spPr>
          <a:xfrm>
            <a:off x="3877448" y="2481125"/>
            <a:ext cx="710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전력 </a:t>
            </a:r>
            <a:r>
              <a:rPr lang="ko-KR" alt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중개 계약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C6E0E4-6680-BE4B-AB3D-07A979A685B8}"/>
              </a:ext>
            </a:extLst>
          </p:cNvPr>
          <p:cNvCxnSpPr>
            <a:cxnSpLocks/>
          </p:cNvCxnSpPr>
          <p:nvPr/>
        </p:nvCxnSpPr>
        <p:spPr>
          <a:xfrm>
            <a:off x="3797945" y="3130928"/>
            <a:ext cx="85520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1DE474-68DC-764D-8CA6-7CAD228A00CE}"/>
              </a:ext>
            </a:extLst>
          </p:cNvPr>
          <p:cNvCxnSpPr>
            <a:cxnSpLocks/>
          </p:cNvCxnSpPr>
          <p:nvPr/>
        </p:nvCxnSpPr>
        <p:spPr>
          <a:xfrm flipH="1">
            <a:off x="3797945" y="3256880"/>
            <a:ext cx="85520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717236C-4F02-E748-9BC6-38397EB716C5}"/>
              </a:ext>
            </a:extLst>
          </p:cNvPr>
          <p:cNvSpPr/>
          <p:nvPr/>
        </p:nvSpPr>
        <p:spPr>
          <a:xfrm>
            <a:off x="2863919" y="1797061"/>
            <a:ext cx="2674983" cy="2515788"/>
          </a:xfrm>
          <a:prstGeom prst="ellipse">
            <a:avLst/>
          </a:prstGeom>
          <a:noFill/>
          <a:ln w="76200">
            <a:solidFill>
              <a:srgbClr val="FF39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5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en-US" sz="1750" dirty="0" err="1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</a:t>
              </a:r>
              <a:r>
                <a:rPr lang="en-US" sz="175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lang="en-US" sz="1750" dirty="0" err="1" smtClean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개요</a:t>
              </a:r>
              <a:r>
                <a:rPr lang="ko-KR" altLang="en-US" sz="1750" dirty="0">
                  <a:solidFill>
                    <a:srgbClr val="FF3A2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 충전소 최적입지선정</a:t>
              </a:r>
              <a:endParaRPr lang="en-US" sz="1750" dirty="0">
                <a:solidFill>
                  <a:srgbClr val="FF3A2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 smtClean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FF3A2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FF3A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5335A6-13E4-D14B-95A8-AD3FDB864B4D}"/>
              </a:ext>
            </a:extLst>
          </p:cNvPr>
          <p:cNvSpPr txBox="1"/>
          <p:nvPr/>
        </p:nvSpPr>
        <p:spPr>
          <a:xfrm>
            <a:off x="5229178" y="2447283"/>
            <a:ext cx="9526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sz="700"/>
              <a:t>추가 수익</a:t>
            </a:r>
            <a:endParaRPr lang="en-US" altLang="ko-KR" sz="700" dirty="0"/>
          </a:p>
          <a:p>
            <a:r>
              <a:rPr lang="en-US" altLang="ko-KR" sz="700" dirty="0"/>
              <a:t>(</a:t>
            </a:r>
            <a:r>
              <a:rPr lang="ko-KR" altLang="en-US" sz="700" dirty="0"/>
              <a:t>발전량 </a:t>
            </a:r>
            <a:r>
              <a:rPr lang="ko-KR" altLang="en-US" sz="700"/>
              <a:t>예측 제도</a:t>
            </a:r>
            <a:r>
              <a:rPr lang="en-US" altLang="ko-KR" sz="700" baseline="30000"/>
              <a:t>6)</a:t>
            </a:r>
            <a:r>
              <a:rPr lang="en-US" altLang="ko-KR" sz="700"/>
              <a:t>)</a:t>
            </a:r>
            <a:endParaRPr lang="ko-KR" altLang="en-US" sz="7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B0827-4C10-F34E-975A-24FD09839F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03" y="1337615"/>
            <a:ext cx="687246" cy="726147"/>
          </a:xfrm>
          <a:prstGeom prst="rect">
            <a:avLst/>
          </a:prstGeom>
        </p:spPr>
      </p:pic>
      <p:sp>
        <p:nvSpPr>
          <p:cNvPr id="58" name="AutoShape 8">
            <a:extLst>
              <a:ext uri="{FF2B5EF4-FFF2-40B4-BE49-F238E27FC236}">
                <a16:creationId xmlns:a16="http://schemas.microsoft.com/office/drawing/2014/main" id="{CDFB0CA0-5211-4261-94F3-AE433A73632B}"/>
              </a:ext>
            </a:extLst>
          </p:cNvPr>
          <p:cNvSpPr/>
          <p:nvPr/>
        </p:nvSpPr>
        <p:spPr>
          <a:xfrm>
            <a:off x="178507" y="4743450"/>
            <a:ext cx="8813094" cy="0"/>
          </a:xfrm>
          <a:prstGeom prst="line">
            <a:avLst/>
          </a:prstGeom>
          <a:ln w="19050" cap="flat">
            <a:solidFill>
              <a:srgbClr val="FF3A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/>
          <p:cNvSpPr/>
          <p:nvPr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29" grpId="0" animBg="1"/>
      <p:bldP spid="36" grpId="0" animBg="1"/>
      <p:bldP spid="40" grpId="0" animBg="1"/>
      <p:bldP spid="15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544696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en-US" altLang="ko-KR" sz="2400" dirty="0"/>
              <a:t>DS </a:t>
            </a:r>
            <a:r>
              <a:rPr lang="ko-KR" altLang="en-US" sz="2400" dirty="0"/>
              <a:t>진행사항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en-US" altLang="ko-KR" sz="2400" dirty="0"/>
              <a:t>DE </a:t>
            </a:r>
            <a:r>
              <a:rPr lang="ko-KR" altLang="en-US" sz="2400" dirty="0"/>
              <a:t>진행사항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298913"/>
              <a:ext cx="4885934" cy="3255148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909424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835290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141220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978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10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12663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10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1490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(250m)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1000" smtClean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100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834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298913"/>
              <a:ext cx="4885934" cy="3255148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909424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835290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141220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6126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669" t="-111842" r="-116887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78473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669" t="-206410" r="-116887" b="-49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81076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669" t="-298750" r="-116887" b="-3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(250m)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1000" smtClean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100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834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220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주제 선정배경 및 서비스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6828" y="442697"/>
            <a:ext cx="4234172" cy="42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" y="1223114"/>
            <a:ext cx="2804415" cy="20836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70678" y="2136399"/>
            <a:ext cx="1520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조천호</a:t>
            </a:r>
            <a:endParaRPr lang="en-US" altLang="ko-KR" sz="9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9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|</a:t>
            </a:r>
            <a:r>
              <a:rPr lang="ko-KR" altLang="en-US" sz="9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前 국립기상과학원장</a:t>
            </a:r>
            <a:r>
              <a:rPr lang="en-US" altLang="ko-KR" sz="9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|</a:t>
            </a:r>
            <a:endParaRPr lang="ko-KR" altLang="en-US" sz="9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73948" y="4054856"/>
            <a:ext cx="16562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: KBS</a:t>
            </a:r>
            <a:r>
              <a:rPr lang="en-US" altLang="ko-KR" sz="1100" dirty="0"/>
              <a:t>, </a:t>
            </a:r>
            <a:r>
              <a:rPr lang="ko-KR" altLang="en-US" sz="1100" dirty="0"/>
              <a:t>원소기호</a:t>
            </a:r>
            <a:r>
              <a:rPr lang="en-US" altLang="ko-KR" sz="1100" dirty="0"/>
              <a:t>H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1619" r="1699"/>
          <a:stretch/>
        </p:blipFill>
        <p:spPr>
          <a:xfrm>
            <a:off x="6800850" y="1212257"/>
            <a:ext cx="2979222" cy="20944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83780" y="3631064"/>
            <a:ext cx="397095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전 세계 탄소배출량을 토대로 지구 </a:t>
            </a:r>
            <a:r>
              <a:rPr lang="ko-KR" altLang="en-US" sz="1100" dirty="0" smtClean="0"/>
              <a:t>평균 </a:t>
            </a:r>
            <a:r>
              <a:rPr lang="ko-KR" altLang="en-US" sz="1100" dirty="0"/>
              <a:t>온도 </a:t>
            </a:r>
            <a:r>
              <a:rPr lang="en-US" altLang="ko-KR" sz="1100" dirty="0"/>
              <a:t>1.5</a:t>
            </a:r>
            <a:r>
              <a:rPr lang="ko-KR" altLang="en-US" sz="1100" dirty="0"/>
              <a:t>도 상승까지 </a:t>
            </a:r>
            <a:endParaRPr lang="en-US" altLang="ko-KR" sz="1100" dirty="0" smtClean="0"/>
          </a:p>
          <a:p>
            <a:r>
              <a:rPr lang="ko-KR" altLang="en-US" sz="1100" dirty="0" smtClean="0"/>
              <a:t>남은 </a:t>
            </a:r>
            <a:r>
              <a:rPr lang="ko-KR" altLang="en-US" sz="1100" dirty="0"/>
              <a:t>시간을 보여주는 </a:t>
            </a:r>
            <a:r>
              <a:rPr lang="en-US" altLang="ko-KR" sz="1100" dirty="0"/>
              <a:t>'</a:t>
            </a:r>
            <a:r>
              <a:rPr lang="ko-KR" altLang="en-US" sz="1100" dirty="0"/>
              <a:t>탄소 시계</a:t>
            </a:r>
            <a:r>
              <a:rPr lang="en-US" altLang="ko-KR" sz="1100" dirty="0"/>
              <a:t>'. </a:t>
            </a:r>
            <a:endParaRPr lang="en-US" altLang="ko-KR" sz="1100" dirty="0" smtClean="0"/>
          </a:p>
          <a:p>
            <a:r>
              <a:rPr lang="ko-KR" altLang="en-US" sz="1100" dirty="0" smtClean="0"/>
              <a:t>이 </a:t>
            </a:r>
            <a:r>
              <a:rPr lang="ko-KR" altLang="en-US" sz="1100" dirty="0"/>
              <a:t>시계에 따르면 </a:t>
            </a:r>
            <a:r>
              <a:rPr lang="en-US" altLang="ko-KR" sz="1100" dirty="0"/>
              <a:t>1.5</a:t>
            </a:r>
            <a:r>
              <a:rPr lang="ko-KR" altLang="en-US" sz="1100" dirty="0"/>
              <a:t>도 상승까지 </a:t>
            </a:r>
            <a:endParaRPr lang="en-US" altLang="ko-KR" sz="1100" dirty="0" smtClean="0"/>
          </a:p>
          <a:p>
            <a:r>
              <a:rPr lang="ko-KR" altLang="en-US" sz="1100" dirty="0" smtClean="0"/>
              <a:t>현 </a:t>
            </a:r>
            <a:r>
              <a:rPr lang="ko-KR" altLang="en-US" sz="1100" dirty="0"/>
              <a:t>시점 기준 </a:t>
            </a:r>
            <a:r>
              <a:rPr lang="en-US" altLang="ko-KR" sz="1100" dirty="0"/>
              <a:t>7</a:t>
            </a:r>
            <a:r>
              <a:rPr lang="ko-KR" altLang="en-US" sz="1100" dirty="0"/>
              <a:t>년 </a:t>
            </a:r>
            <a:r>
              <a:rPr lang="en-US" altLang="ko-KR" sz="1100" dirty="0" smtClean="0"/>
              <a:t>9</a:t>
            </a:r>
            <a:r>
              <a:rPr lang="ko-KR" altLang="en-US" sz="1100" dirty="0" smtClean="0"/>
              <a:t>개월이 남았다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: </a:t>
            </a:r>
            <a:r>
              <a:rPr lang="en-US" altLang="ko-KR" sz="1100" dirty="0"/>
              <a:t>MCC</a:t>
            </a:r>
            <a:r>
              <a:rPr lang="ko-KR" altLang="en-US" sz="1100" dirty="0"/>
              <a:t>연구소 </a:t>
            </a:r>
            <a:r>
              <a:rPr lang="ko-KR" altLang="en-US" sz="1100" dirty="0" err="1"/>
              <a:t>캡처</a:t>
            </a:r>
            <a:r>
              <a:rPr lang="en-US" altLang="ko-KR" sz="1100" dirty="0" smtClean="0"/>
              <a:t> (21.09.30)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697" y="1212257"/>
            <a:ext cx="3678802" cy="20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57819" y="2792547"/>
            <a:ext cx="3053600" cy="1215967"/>
            <a:chOff x="532733" y="2626373"/>
            <a:chExt cx="3724456" cy="146331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33848" t="26965"/>
            <a:stretch/>
          </p:blipFill>
          <p:spPr>
            <a:xfrm>
              <a:off x="532733" y="2829421"/>
              <a:ext cx="3724456" cy="126026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l="34310" t="6856" b="21214"/>
            <a:stretch/>
          </p:blipFill>
          <p:spPr>
            <a:xfrm>
              <a:off x="3052857" y="2705816"/>
              <a:ext cx="1204332" cy="24033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733" y="2626373"/>
              <a:ext cx="2286046" cy="319774"/>
            </a:xfrm>
            <a:prstGeom prst="rect">
              <a:avLst/>
            </a:prstGeom>
          </p:spPr>
        </p:pic>
      </p:grpSp>
      <p:pic>
        <p:nvPicPr>
          <p:cNvPr id="1026" name="Picture 2" descr="에너지 사용에도 세금이 있다?…탄소세와 탄소국경세 - 정책뉴스 | 뉴스 | 대한민국 정책브리핑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95" y="987964"/>
            <a:ext cx="1704447" cy="170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040" y="987964"/>
            <a:ext cx="2159813" cy="143548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211419" y="2792547"/>
            <a:ext cx="2822050" cy="1196863"/>
            <a:chOff x="4925449" y="1887292"/>
            <a:chExt cx="3799852" cy="124178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/>
            <a:srcRect b="56709"/>
            <a:stretch/>
          </p:blipFill>
          <p:spPr>
            <a:xfrm>
              <a:off x="4925449" y="1904955"/>
              <a:ext cx="3694496" cy="122412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4602" y="1887292"/>
              <a:ext cx="1630699" cy="264668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975" y="1084563"/>
            <a:ext cx="1755953" cy="1589186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6352347" y="3219607"/>
            <a:ext cx="2291989" cy="769803"/>
            <a:chOff x="604714" y="840431"/>
            <a:chExt cx="3695370" cy="102309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11"/>
            <a:srcRect t="43671"/>
            <a:stretch/>
          </p:blipFill>
          <p:spPr>
            <a:xfrm>
              <a:off x="604714" y="1080886"/>
              <a:ext cx="3084478" cy="78264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7567" y="1420307"/>
              <a:ext cx="1822517" cy="222072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1"/>
            <a:srcRect l="32107" t="4059" r="37769" b="80114"/>
            <a:stretch/>
          </p:blipFill>
          <p:spPr>
            <a:xfrm>
              <a:off x="686776" y="840431"/>
              <a:ext cx="929519" cy="22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5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72" y="2430063"/>
            <a:ext cx="3002829" cy="19125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430" y="682657"/>
            <a:ext cx="2333887" cy="3659959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61"/>
          <a:stretch/>
        </p:blipFill>
        <p:spPr bwMode="auto">
          <a:xfrm>
            <a:off x="5999817" y="868230"/>
            <a:ext cx="2977219" cy="191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99817" y="3234620"/>
            <a:ext cx="281398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자동차 </a:t>
            </a:r>
            <a:r>
              <a:rPr lang="ko-KR" altLang="en-US" sz="1100" dirty="0" smtClean="0"/>
              <a:t>보급대수 대비 충전소의 비율</a:t>
            </a:r>
          </a:p>
          <a:p>
            <a:r>
              <a:rPr lang="ko-KR" altLang="en-US" sz="1100" dirty="0" err="1" smtClean="0"/>
              <a:t>전기차</a:t>
            </a:r>
            <a:r>
              <a:rPr lang="ko-KR" altLang="en-US" sz="1100" dirty="0" smtClean="0"/>
              <a:t>: 약 2대</a:t>
            </a:r>
          </a:p>
          <a:p>
            <a:r>
              <a:rPr lang="ko-KR" altLang="en-US" sz="1100" dirty="0" err="1" smtClean="0"/>
              <a:t>수소차</a:t>
            </a:r>
            <a:r>
              <a:rPr lang="ko-KR" altLang="en-US" sz="1100" dirty="0" smtClean="0"/>
              <a:t> : 약 131대 </a:t>
            </a:r>
          </a:p>
          <a:p>
            <a:endParaRPr lang="ko-KR" altLang="en-US" sz="1100" dirty="0" smtClean="0"/>
          </a:p>
          <a:p>
            <a:r>
              <a:rPr lang="ko-KR" altLang="en-US" sz="1100" dirty="0" smtClean="0"/>
              <a:t>수소충전소는 하루 70대 충전 가능</a:t>
            </a:r>
            <a:endParaRPr lang="en-US" altLang="ko-KR" sz="1100" dirty="0" smtClean="0"/>
          </a:p>
          <a:p>
            <a:r>
              <a:rPr lang="ko-KR" altLang="en-US" sz="1100" dirty="0" smtClean="0"/>
              <a:t>→ 수소충전소의 구축이 부족한 실정</a:t>
            </a:r>
            <a:endParaRPr lang="en-US" altLang="ko-KR" sz="11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2846" r="11352"/>
          <a:stretch/>
        </p:blipFill>
        <p:spPr>
          <a:xfrm>
            <a:off x="266351" y="868230"/>
            <a:ext cx="3017350" cy="15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563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수소충전소 구축 현황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2171" y="0"/>
            <a:ext cx="381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수소차</a:t>
            </a:r>
            <a:r>
              <a:rPr lang="ko-KR" altLang="en-US" dirty="0" smtClean="0"/>
              <a:t> 증가대비 수소충전소 부족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338698" y="-46167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논문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84872" y="4104008"/>
            <a:ext cx="7128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u="sng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보급확산 목표 달성을 위해 수요분석 및 규제를 고려한 수소충전소 구축이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897281" y="3240275"/>
            <a:ext cx="22467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구매 결정시 걸림돌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(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국민권익위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 민원 조사결과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)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5434EB-73E5-4BCF-B1E8-287BC0F46504}"/>
              </a:ext>
            </a:extLst>
          </p:cNvPr>
          <p:cNvGrpSpPr/>
          <p:nvPr/>
        </p:nvGrpSpPr>
        <p:grpSpPr>
          <a:xfrm>
            <a:off x="6819886" y="1482278"/>
            <a:ext cx="2092266" cy="1634688"/>
            <a:chOff x="6373641" y="1624097"/>
            <a:chExt cx="2635104" cy="172272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DB450D4-D6F7-435A-8FEB-2B379CAA0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641" y="1672342"/>
              <a:ext cx="2635104" cy="167448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99113" y="1624097"/>
              <a:ext cx="2300517" cy="4017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638877" y="3240275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수소충전소 구축 관련 이해관계자의 의견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58489" y="3286243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고압가스 안전관리법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4E39A-E031-4743-88D5-99E47AC7BBEE}"/>
              </a:ext>
            </a:extLst>
          </p:cNvPr>
          <p:cNvSpPr txBox="1"/>
          <p:nvPr/>
        </p:nvSpPr>
        <p:spPr>
          <a:xfrm>
            <a:off x="3933673" y="1472096"/>
            <a:ext cx="200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수소충전소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규제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53908"/>
              </p:ext>
            </p:extLst>
          </p:nvPr>
        </p:nvGraphicFramePr>
        <p:xfrm>
          <a:off x="4058489" y="1855750"/>
          <a:ext cx="1945348" cy="129189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972674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972674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471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구축 필요성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8602" y="1535584"/>
            <a:ext cx="3105806" cy="1612063"/>
            <a:chOff x="568602" y="1535584"/>
            <a:chExt cx="3105806" cy="16120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62149" r="3625" b="179"/>
            <a:stretch/>
          </p:blipFill>
          <p:spPr>
            <a:xfrm>
              <a:off x="568602" y="1535584"/>
              <a:ext cx="3105806" cy="161206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42436" y="2417204"/>
              <a:ext cx="1205346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DF17EA-9A6B-437F-988E-7677BC1583D5}"/>
              </a:ext>
            </a:extLst>
          </p:cNvPr>
          <p:cNvCxnSpPr/>
          <p:nvPr/>
        </p:nvCxnSpPr>
        <p:spPr>
          <a:xfrm>
            <a:off x="6410863" y="1243457"/>
            <a:ext cx="0" cy="265658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1159</Words>
  <Application>Microsoft Office PowerPoint</Application>
  <PresentationFormat>화면 슬라이드 쇼(16:9)</PresentationFormat>
  <Paragraphs>259</Paragraphs>
  <Slides>20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6" baseType="lpstr">
      <vt:lpstr>나눔스퀘어_ac</vt:lpstr>
      <vt:lpstr>나눔스퀘어라운드 ExtraBold</vt:lpstr>
      <vt:lpstr>맑은 고딕</vt:lpstr>
      <vt:lpstr>나눔스퀘어</vt:lpstr>
      <vt:lpstr>나눔스퀘어 Bold</vt:lpstr>
      <vt:lpstr>Fira Sans Extra Condensed Medium</vt:lpstr>
      <vt:lpstr>나눔스퀘어_ac Light</vt:lpstr>
      <vt:lpstr>맑은 고딕</vt:lpstr>
      <vt:lpstr>Wingdings</vt:lpstr>
      <vt:lpstr>나눔스퀘어_ac Bold</vt:lpstr>
      <vt:lpstr>나눔스퀘어 ExtraBold</vt:lpstr>
      <vt:lpstr>Cambria Math</vt:lpstr>
      <vt:lpstr>Arial</vt:lpstr>
      <vt:lpstr>Montserrat</vt:lpstr>
      <vt:lpstr>Management Consulting Toolkit by Slidesgo</vt:lpstr>
      <vt:lpstr>디자인 사용자 지정</vt:lpstr>
      <vt:lpstr>수소충전소  최적 입지 선정</vt:lpstr>
      <vt:lpstr>목 차</vt:lpstr>
      <vt:lpstr>주제 선정배경 및 서비스</vt:lpstr>
      <vt:lpstr>주제 선정배경</vt:lpstr>
      <vt:lpstr>주제 선정배경</vt:lpstr>
      <vt:lpstr>주제 선정배경</vt:lpstr>
      <vt:lpstr>주제 선정배경</vt:lpstr>
      <vt:lpstr>주제 선정배경</vt:lpstr>
      <vt:lpstr>주제 선정배경</vt:lpstr>
      <vt:lpstr>서비스 정의</vt:lpstr>
      <vt:lpstr>서비스 정의</vt:lpstr>
      <vt:lpstr>EDA</vt:lpstr>
      <vt:lpstr>EDA</vt:lpstr>
      <vt:lpstr>최적화 문제 정의</vt:lpstr>
      <vt:lpstr>최적화 문제 정의</vt:lpstr>
      <vt:lpstr>입지선정지수 개발</vt:lpstr>
      <vt:lpstr>최적화 문제 정의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193</cp:revision>
  <dcterms:modified xsi:type="dcterms:W3CDTF">2021-10-01T11:24:24Z</dcterms:modified>
</cp:coreProperties>
</file>